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1" r:id="rId4"/>
    <p:sldId id="262" r:id="rId5"/>
    <p:sldId id="263" r:id="rId6"/>
    <p:sldId id="274" r:id="rId7"/>
    <p:sldId id="297" r:id="rId8"/>
    <p:sldId id="299" r:id="rId9"/>
    <p:sldId id="268" r:id="rId10"/>
    <p:sldId id="265" r:id="rId11"/>
    <p:sldId id="279" r:id="rId12"/>
    <p:sldId id="278" r:id="rId13"/>
    <p:sldId id="280" r:id="rId14"/>
    <p:sldId id="282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506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7228C-7574-482B-995D-A7FE4DEBCD09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9F5141-A6F4-4858-952A-002C4D3D11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191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1ere intuition: fausse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2033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1ere intuition: réalité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166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159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CF48AE-B67C-D77F-FCE9-84A719D87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3AF48E8-52F7-7A87-B06E-EB7701C67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4A5977-8BC0-1497-6073-587D8F74A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BA2519-3A23-4144-7429-35F915E65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418C40-A2FB-F2DD-4C5F-493FA5BF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089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CB7B5D-D635-E580-ADDD-EDD61B7BF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54833A6-18F0-12D4-A206-2208BA712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16E596-2101-B946-1F60-279263C0C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93125E-AED8-C131-9786-E825CC924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6F2B91-5A17-8CB4-83AF-922DB0D6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472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1681509-AA17-A127-5F85-083E7578A1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4F16CCF-95C7-8BC1-D8CB-718ECBF9E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E60968-54C8-E098-76F6-7004A69DE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04801F-A7C0-32CB-2177-3AF770E2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EC923C-58F5-6237-BE37-20268B94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6219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477A03-48F2-00EA-A869-D9B022748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B9D38C-3412-B013-CD41-720436E35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1AB591-BBB1-FB1A-E566-2D5CD260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736670-503F-253C-4733-22B6EB165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C181FF-2D5E-E9E3-6091-339A1EE61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129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6C5344-9651-A814-1E14-5537EC5F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834671-C485-1217-777E-360E5230F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AA58FC-209E-0B0B-EEFE-995A4171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5DB337-665C-06A6-8D06-F61084F2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3C7755-876D-070B-C0E5-D3E236C20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241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343F2E-20C4-9C26-BA4C-AA761A33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974B40-144F-A511-3933-1460B0946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DD08303-D10A-1A16-6CAD-2E2316D25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252E037-299C-F440-22DA-0D0C1B3D3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C3885C-103D-3CE8-35BB-BB9628BAD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76AFC1-5169-0A95-89D6-98B710B5C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3801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0800AE-0D4A-9B62-DF9E-68F65441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84B0366-4DD0-6005-4E11-675181DE5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8323C8-2F80-5C2B-188A-F338FD1CA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DD5C7CE-EBD7-AB5C-921C-997FED8FF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A29846F-86EA-7149-84DF-DBD8A8C976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63B0547-1695-FF85-91A2-3011F9876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1A66413-1CE5-E013-E043-AC0F18A1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97C31F1-2288-63DF-180E-E033EE16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67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7C7B83-7435-444A-C04B-6A5172E7D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D9319C8-D7B4-0583-B1BE-AD0114A0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B04613D-EEB4-E99E-EF13-E878DC46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2D817D-D267-E5C9-E691-BD2BEC381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041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F3CEDB9-9322-5214-E929-D4B938FEE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7A58D29-4B8F-9B03-9B63-2FF2E3B38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FA86FD-58B5-8071-11A6-73856FB45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313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76C0D2-1CE2-4CFF-587A-A8CC18AB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B0B966-7685-C5D2-60CF-F9193655D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D4616AE-CAEE-61C3-F502-66281EE3D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8A3C2B5-C4C8-E223-2107-499799372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F86C8A6-CB22-D4AE-6100-3E51799C8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8F5B4C0-2677-6452-4786-DB7AF9A9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7082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BBF061-8F90-3C97-04ED-AAB92538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D5A0409-7508-DFBB-6C37-FE463384CD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586692-3AC7-0E4E-3D0B-DA2002AE6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4B8602-9DD8-ADAD-6D4F-662F1B9E0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332A0F-7727-C27C-37DD-065848310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7BD6BA-E3D4-6426-BE9D-B305D128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259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BA84C9B-8255-CD38-9302-253455DAD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2D8D57-AB8A-EDA3-7D72-7EF2FA6C4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7E8464-CA1D-9983-7FF7-3BE9D00DEC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F8CC00-C232-EE0D-BC7F-4BDAC9E30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E70569-674D-7ADB-BED9-1094390D9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0499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g"/><Relationship Id="rId5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907D62-F272-5C0C-CD07-4BE50F12B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Cryptographie Asymétrique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FE62E01-CDA9-36B9-F704-6C46DCBEF7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Paul Dubois</a:t>
            </a:r>
          </a:p>
          <a:p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pour</a:t>
            </a:r>
          </a:p>
          <a:p>
            <a:r>
              <a:rPr lang="fr-FR" dirty="0">
                <a:solidFill>
                  <a:srgbClr val="00B050"/>
                </a:solidFill>
              </a:rPr>
              <a:t>info</a:t>
            </a:r>
            <a:r>
              <a:rPr lang="fr-FR" dirty="0">
                <a:solidFill>
                  <a:srgbClr val="FFC000"/>
                </a:solidFill>
              </a:rPr>
              <a:t>@</a:t>
            </a:r>
            <a:r>
              <a:rPr lang="fr-FR" dirty="0">
                <a:solidFill>
                  <a:srgbClr val="7030A0"/>
                </a:solidFill>
              </a:rPr>
              <a:t>lèze</a:t>
            </a:r>
          </a:p>
        </p:txBody>
      </p:sp>
    </p:spTree>
    <p:extLst>
      <p:ext uri="{BB962C8B-B14F-4D97-AF65-F5344CB8AC3E}">
        <p14:creationId xmlns:p14="http://schemas.microsoft.com/office/powerpoint/2010/main" val="1596899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e 53">
            <a:extLst>
              <a:ext uri="{FF2B5EF4-FFF2-40B4-BE49-F238E27FC236}">
                <a16:creationId xmlns:a16="http://schemas.microsoft.com/office/drawing/2014/main" id="{71AF2769-D428-50DB-E5FA-7B1E6AABB925}"/>
              </a:ext>
            </a:extLst>
          </p:cNvPr>
          <p:cNvGrpSpPr/>
          <p:nvPr/>
        </p:nvGrpSpPr>
        <p:grpSpPr>
          <a:xfrm>
            <a:off x="5735320" y="1690688"/>
            <a:ext cx="939800" cy="5035231"/>
            <a:chOff x="5735320" y="1690688"/>
            <a:chExt cx="939800" cy="5313362"/>
          </a:xfrm>
        </p:grpSpPr>
        <p:cxnSp>
          <p:nvCxnSpPr>
            <p:cNvPr id="3" name="Connecteur droit 2">
              <a:extLst>
                <a:ext uri="{FF2B5EF4-FFF2-40B4-BE49-F238E27FC236}">
                  <a16:creationId xmlns:a16="http://schemas.microsoft.com/office/drawing/2014/main" id="{0BE41673-5534-28E0-498F-CA16881D75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41707" y="1690688"/>
              <a:ext cx="633413" cy="2525712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93D2B113-C75E-9755-47B2-CE0A2FCEFC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1707" y="4048760"/>
              <a:ext cx="364173" cy="17272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B8584A0E-172E-8E6F-07AD-8B5CDD247F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35320" y="4048760"/>
              <a:ext cx="670560" cy="295529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Envoyer un message sans connexion sécurisée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83A5AA5C-50F0-6D20-3CEB-99CD46D92DEC}"/>
              </a:ext>
            </a:extLst>
          </p:cNvPr>
          <p:cNvCxnSpPr>
            <a:cxnSpLocks/>
          </p:cNvCxnSpPr>
          <p:nvPr/>
        </p:nvCxnSpPr>
        <p:spPr>
          <a:xfrm>
            <a:off x="4145280" y="4120547"/>
            <a:ext cx="4389120" cy="0"/>
          </a:xfrm>
          <a:prstGeom prst="straightConnector1">
            <a:avLst/>
          </a:prstGeom>
          <a:ln w="254000" cap="rnd">
            <a:solidFill>
              <a:srgbClr val="C0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2271512"/>
            <a:ext cx="1514705" cy="1514705"/>
          </a:xfrm>
          <a:prstGeom prst="rect">
            <a:avLst/>
          </a:prstGeom>
        </p:spPr>
      </p:pic>
      <p:grpSp>
        <p:nvGrpSpPr>
          <p:cNvPr id="69" name="Groupe 68">
            <a:extLst>
              <a:ext uri="{FF2B5EF4-FFF2-40B4-BE49-F238E27FC236}">
                <a16:creationId xmlns:a16="http://schemas.microsoft.com/office/drawing/2014/main" id="{70AFCDBE-ECD5-2318-CB80-0F7952F5494A}"/>
              </a:ext>
            </a:extLst>
          </p:cNvPr>
          <p:cNvGrpSpPr/>
          <p:nvPr/>
        </p:nvGrpSpPr>
        <p:grpSpPr>
          <a:xfrm>
            <a:off x="3616960" y="3649979"/>
            <a:ext cx="5146197" cy="944881"/>
            <a:chOff x="3937225" y="3429000"/>
            <a:chExt cx="4294209" cy="1738312"/>
          </a:xfrm>
        </p:grpSpPr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07AFBDD-70E6-65AF-9C25-06062CBC190E}"/>
                </a:ext>
              </a:extLst>
            </p:cNvPr>
            <p:cNvGrpSpPr/>
            <p:nvPr/>
          </p:nvGrpSpPr>
          <p:grpSpPr>
            <a:xfrm>
              <a:off x="3937225" y="3429000"/>
              <a:ext cx="4294209" cy="688694"/>
              <a:chOff x="3937225" y="3333509"/>
              <a:chExt cx="4294209" cy="688694"/>
            </a:xfrm>
          </p:grpSpPr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id="{546D2059-31A2-5426-4930-482037686840}"/>
                  </a:ext>
                </a:extLst>
              </p:cNvPr>
              <p:cNvSpPr/>
              <p:nvPr/>
            </p:nvSpPr>
            <p:spPr>
              <a:xfrm>
                <a:off x="3937225" y="3333509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id="{6DEF1FF2-B76D-BA2D-C755-402E649E79FC}"/>
                  </a:ext>
                </a:extLst>
              </p:cNvPr>
              <p:cNvSpPr/>
              <p:nvPr/>
            </p:nvSpPr>
            <p:spPr>
              <a:xfrm flipH="1">
                <a:off x="6084329" y="3333509"/>
                <a:ext cx="2147105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87D86E58-9D2A-3831-9DC6-943583735504}"/>
                </a:ext>
              </a:extLst>
            </p:cNvPr>
            <p:cNvGrpSpPr/>
            <p:nvPr/>
          </p:nvGrpSpPr>
          <p:grpSpPr>
            <a:xfrm>
              <a:off x="3937226" y="4478617"/>
              <a:ext cx="4294208" cy="688695"/>
              <a:chOff x="3937225" y="4636194"/>
              <a:chExt cx="4294208" cy="688695"/>
            </a:xfrm>
          </p:grpSpPr>
          <p:sp>
            <p:nvSpPr>
              <p:cNvPr id="64" name="Forme libre : forme 63">
                <a:extLst>
                  <a:ext uri="{FF2B5EF4-FFF2-40B4-BE49-F238E27FC236}">
                    <a16:creationId xmlns:a16="http://schemas.microsoft.com/office/drawing/2014/main" id="{5F86EDAD-9440-14E0-85FB-438F2FEDAF6A}"/>
                  </a:ext>
                </a:extLst>
              </p:cNvPr>
              <p:cNvSpPr/>
              <p:nvPr/>
            </p:nvSpPr>
            <p:spPr>
              <a:xfrm rot="10800000">
                <a:off x="6084329" y="4636194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66" name="Forme libre : forme 65">
                <a:extLst>
                  <a:ext uri="{FF2B5EF4-FFF2-40B4-BE49-F238E27FC236}">
                    <a16:creationId xmlns:a16="http://schemas.microsoft.com/office/drawing/2014/main" id="{FB6B0C62-307B-1C28-CE88-AA84BB596000}"/>
                  </a:ext>
                </a:extLst>
              </p:cNvPr>
              <p:cNvSpPr/>
              <p:nvPr/>
            </p:nvSpPr>
            <p:spPr>
              <a:xfrm flipV="1">
                <a:off x="3937225" y="4636194"/>
                <a:ext cx="2147104" cy="688695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346293" y="2933327"/>
            <a:ext cx="470723" cy="1143371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3222" h="1127758">
                <a:moveTo>
                  <a:pt x="0" y="0"/>
                </a:moveTo>
                <a:cubicBezTo>
                  <a:pt x="193992" y="80645"/>
                  <a:pt x="433705" y="172720"/>
                  <a:pt x="468630" y="354330"/>
                </a:cubicBezTo>
                <a:cubicBezTo>
                  <a:pt x="499745" y="559753"/>
                  <a:pt x="367029" y="845183"/>
                  <a:pt x="242887" y="1127758"/>
                </a:cubicBezTo>
              </a:path>
            </a:pathLst>
          </a:custGeom>
          <a:noFill/>
          <a:ln w="31750" cmpd="sng">
            <a:solidFill>
              <a:schemeClr val="bg1"/>
            </a:solidFill>
          </a:ln>
          <a:effectLst>
            <a:glow rad="635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520334" y="4095813"/>
            <a:ext cx="190519" cy="2203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70" h="119730">
                <a:moveTo>
                  <a:pt x="12270" y="118969"/>
                </a:moveTo>
                <a:cubicBezTo>
                  <a:pt x="7791" y="-157123"/>
                  <a:pt x="2268" y="136258"/>
                  <a:pt x="0" y="118969"/>
                </a:cubicBezTo>
              </a:path>
            </a:pathLst>
          </a:custGeom>
          <a:noFill/>
          <a:ln w="9525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Espace réservé du contenu 8">
            <a:extLst>
              <a:ext uri="{FF2B5EF4-FFF2-40B4-BE49-F238E27FC236}">
                <a16:creationId xmlns:a16="http://schemas.microsoft.com/office/drawing/2014/main" id="{946962AB-F0FC-353D-FFB2-3A941FD6F2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pic>
        <p:nvPicPr>
          <p:cNvPr id="9" name="Espace réservé du contenu 19">
            <a:extLst>
              <a:ext uri="{FF2B5EF4-FFF2-40B4-BE49-F238E27FC236}">
                <a16:creationId xmlns:a16="http://schemas.microsoft.com/office/drawing/2014/main" id="{69119066-6210-2275-D370-D44BBA49EA2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62866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  <p:bldP spid="84" grpId="0" animBg="1"/>
      <p:bldP spid="8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C54F31C5-D3A5-B20D-BCCE-9521CF2A9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81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8">
            <a:extLst>
              <a:ext uri="{FF2B5EF4-FFF2-40B4-BE49-F238E27FC236}">
                <a16:creationId xmlns:a16="http://schemas.microsoft.com/office/drawing/2014/main" id="{90539314-D3D0-093F-B1A5-942BE245E7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Intuition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A839BFF-6512-9CC1-7DD0-2F856EC85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64" y="3959137"/>
            <a:ext cx="296546" cy="29654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D6B4B89-EA0D-616A-FD56-A80BFA4CD1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AB7C235-BE58-95F5-B249-D40BDAED7A26}"/>
              </a:ext>
            </a:extLst>
          </p:cNvPr>
          <p:cNvSpPr txBox="1"/>
          <p:nvPr/>
        </p:nvSpPr>
        <p:spPr>
          <a:xfrm>
            <a:off x="6558902" y="2036007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rgbClr val="C00000"/>
                </a:solidFill>
              </a:rPr>
              <a:t>?</a:t>
            </a:r>
            <a:endParaRPr lang="fr-FR" sz="2800" b="1" dirty="0">
              <a:solidFill>
                <a:srgbClr val="C00000"/>
              </a:solidFill>
            </a:endParaRPr>
          </a:p>
        </p:txBody>
      </p:sp>
      <p:pic>
        <p:nvPicPr>
          <p:cNvPr id="9" name="Espace réservé du contenu 19">
            <a:extLst>
              <a:ext uri="{FF2B5EF4-FFF2-40B4-BE49-F238E27FC236}">
                <a16:creationId xmlns:a16="http://schemas.microsoft.com/office/drawing/2014/main" id="{7BCC834F-018B-2BD9-3FAA-5D65FD0C4B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36796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0.42018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8">
            <a:extLst>
              <a:ext uri="{FF2B5EF4-FFF2-40B4-BE49-F238E27FC236}">
                <a16:creationId xmlns:a16="http://schemas.microsoft.com/office/drawing/2014/main" id="{01C3C5A5-4D94-1234-B617-50BB3DC884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Réalité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DEFAB7-5B36-BD4D-3EA6-F92FF2134A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059" y="3959137"/>
            <a:ext cx="296546" cy="29654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A839BFF-6512-9CC1-7DD0-2F856EC85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64" y="3959137"/>
            <a:ext cx="296546" cy="296546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5607E4D9-A741-4529-A02E-C753083F40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FFBE806-F79D-D0B1-3EA4-1B5938CD00AA}"/>
              </a:ext>
            </a:extLst>
          </p:cNvPr>
          <p:cNvSpPr txBox="1"/>
          <p:nvPr/>
        </p:nvSpPr>
        <p:spPr>
          <a:xfrm>
            <a:off x="6558902" y="1976464"/>
            <a:ext cx="6463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>
                <a:solidFill>
                  <a:srgbClr val="C00000"/>
                </a:solidFill>
              </a:rPr>
              <a:t>✓</a:t>
            </a:r>
          </a:p>
        </p:txBody>
      </p:sp>
      <p:pic>
        <p:nvPicPr>
          <p:cNvPr id="12" name="Espace réservé du contenu 19">
            <a:extLst>
              <a:ext uri="{FF2B5EF4-FFF2-40B4-BE49-F238E27FC236}">
                <a16:creationId xmlns:a16="http://schemas.microsoft.com/office/drawing/2014/main" id="{651E3932-ED4D-C97B-D964-11EFAC2D511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67216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0.2276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3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0.00046 L 0.01719 -0.05856 C 0.02084 -0.07106 0.02266 -0.08773 0.02031 -0.1037 C 0.01784 -0.12199 0.01224 -0.13449 0.00521 -0.14213 L -0.02552 -0.18078 " pathEditMode="relative" rAng="15360000" ptsTypes="AAAAA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9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76 -2.59259E-6 L 0.42161 -2.59259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ce réservé du contenu 19">
            <a:extLst>
              <a:ext uri="{FF2B5EF4-FFF2-40B4-BE49-F238E27FC236}">
                <a16:creationId xmlns:a16="http://schemas.microsoft.com/office/drawing/2014/main" id="{F1B36C42-FAA6-C474-A97C-6F97F35A1D4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  <p:pic>
        <p:nvPicPr>
          <p:cNvPr id="12" name="Espace réservé du contenu 8">
            <a:extLst>
              <a:ext uri="{FF2B5EF4-FFF2-40B4-BE49-F238E27FC236}">
                <a16:creationId xmlns:a16="http://schemas.microsoft.com/office/drawing/2014/main" id="{EEC1B969-E8DD-9F21-614F-FFB8078BF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7416703-B7B3-BED8-1216-3ED10ADAD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0678" y="3883571"/>
            <a:ext cx="476006" cy="399381"/>
          </a:xfrm>
          <a:prstGeom prst="rect">
            <a:avLst/>
          </a:prstGeom>
        </p:spPr>
      </p:pic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607E4D9-A741-4529-A02E-C753083F40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FEB7B7D-1463-9B26-6C06-96D51CADD2D3}"/>
              </a:ext>
            </a:extLst>
          </p:cNvPr>
          <p:cNvSpPr txBox="1"/>
          <p:nvPr/>
        </p:nvSpPr>
        <p:spPr>
          <a:xfrm>
            <a:off x="6558902" y="2036007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rgbClr val="C00000"/>
                </a:solidFill>
              </a:rPr>
              <a:t>?</a:t>
            </a:r>
            <a:endParaRPr lang="fr-FR" sz="2800" b="1" dirty="0">
              <a:solidFill>
                <a:srgbClr val="C00000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06CFD8C-F8DF-E16E-E366-AA32A5EA7E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88794" y="3934959"/>
            <a:ext cx="296546" cy="29654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A3F6892-A7FE-D3C3-9F2D-C16D5E3773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79167" y="3854449"/>
            <a:ext cx="288532" cy="447416"/>
          </a:xfrm>
          <a:prstGeom prst="rect">
            <a:avLst/>
          </a:prstGeom>
        </p:spPr>
      </p:pic>
      <p:sp>
        <p:nvSpPr>
          <p:cNvPr id="22" name="Titre 21">
            <a:extLst>
              <a:ext uri="{FF2B5EF4-FFF2-40B4-BE49-F238E27FC236}">
                <a16:creationId xmlns:a16="http://schemas.microsoft.com/office/drawing/2014/main" id="{9CD7FB9A-26E0-1F43-CD7B-B81EE1AEE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Solution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869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07407E-6 L -0.43515 0.00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79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4788B1C-652B-33B9-5968-ACB8F25830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équations?</a:t>
            </a:r>
          </a:p>
        </p:txBody>
      </p:sp>
    </p:spTree>
    <p:extLst>
      <p:ext uri="{BB962C8B-B14F-4D97-AF65-F5344CB8AC3E}">
        <p14:creationId xmlns:p14="http://schemas.microsoft.com/office/powerpoint/2010/main" val="1318748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88D97C-8FE2-70BC-3E29-BFB47E75E6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0898E81-E45F-B7FE-C8AF-81221336E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854" y="0"/>
            <a:ext cx="5692292" cy="6858000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54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protocoles sécurisés?</a:t>
            </a:r>
          </a:p>
        </p:txBody>
      </p:sp>
    </p:spTree>
    <p:extLst>
      <p:ext uri="{BB962C8B-B14F-4D97-AF65-F5344CB8AC3E}">
        <p14:creationId xmlns:p14="http://schemas.microsoft.com/office/powerpoint/2010/main" val="3022374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éléments, plusieurs&#10;&#10;Description générée automatiquement">
            <a:extLst>
              <a:ext uri="{FF2B5EF4-FFF2-40B4-BE49-F238E27FC236}">
                <a16:creationId xmlns:a16="http://schemas.microsoft.com/office/drawing/2014/main" id="{BBE5EC89-C26B-D46B-BC56-352E5D745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" r="10346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l’argent?</a:t>
            </a:r>
          </a:p>
        </p:txBody>
      </p:sp>
    </p:spTree>
    <p:extLst>
      <p:ext uri="{BB962C8B-B14F-4D97-AF65-F5344CB8AC3E}">
        <p14:creationId xmlns:p14="http://schemas.microsoft.com/office/powerpoint/2010/main" val="148991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rrain, extérieur, colonnade&#10;&#10;Description générée automatiquement">
            <a:extLst>
              <a:ext uri="{FF2B5EF4-FFF2-40B4-BE49-F238E27FC236}">
                <a16:creationId xmlns:a16="http://schemas.microsoft.com/office/drawing/2014/main" id="{F1556CA3-FEB4-069E-50E2-C5D681454B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Toulouse?</a:t>
            </a:r>
          </a:p>
        </p:txBody>
      </p:sp>
    </p:spTree>
    <p:extLst>
      <p:ext uri="{BB962C8B-B14F-4D97-AF65-F5344CB8AC3E}">
        <p14:creationId xmlns:p14="http://schemas.microsoft.com/office/powerpoint/2010/main" val="3221849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1D76D3CE-724C-57F7-99AE-B07727C7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Comment faire passer un message secret…</a:t>
            </a:r>
            <a:br>
              <a:rPr lang="fr-FR" b="1" dirty="0"/>
            </a:br>
            <a:r>
              <a:rPr lang="fr-FR" b="1" dirty="0"/>
              <a:t>… avec un haut-parleur?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2E6AE29E-E2D6-1A14-3083-559229F4A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5108" y="1850746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061001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apèze 2">
            <a:extLst>
              <a:ext uri="{FF2B5EF4-FFF2-40B4-BE49-F238E27FC236}">
                <a16:creationId xmlns:a16="http://schemas.microsoft.com/office/drawing/2014/main" id="{5279F188-C7CC-8789-8EF9-BE8CA6B1F339}"/>
              </a:ext>
            </a:extLst>
          </p:cNvPr>
          <p:cNvSpPr/>
          <p:nvPr/>
        </p:nvSpPr>
        <p:spPr>
          <a:xfrm>
            <a:off x="1744593" y="2674764"/>
            <a:ext cx="4505736" cy="1531620"/>
          </a:xfrm>
          <a:prstGeom prst="trapezoid">
            <a:avLst>
              <a:gd name="adj" fmla="val 5775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rapèze 3">
            <a:extLst>
              <a:ext uri="{FF2B5EF4-FFF2-40B4-BE49-F238E27FC236}">
                <a16:creationId xmlns:a16="http://schemas.microsoft.com/office/drawing/2014/main" id="{B4A07FF5-11EB-E190-0DE5-B1E31581128E}"/>
              </a:ext>
            </a:extLst>
          </p:cNvPr>
          <p:cNvSpPr/>
          <p:nvPr/>
        </p:nvSpPr>
        <p:spPr>
          <a:xfrm>
            <a:off x="441960" y="4695056"/>
            <a:ext cx="7101840" cy="1733550"/>
          </a:xfrm>
          <a:prstGeom prst="trapezoid">
            <a:avLst>
              <a:gd name="adj" fmla="val 5862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riangle isocèle 4">
            <a:extLst>
              <a:ext uri="{FF2B5EF4-FFF2-40B4-BE49-F238E27FC236}">
                <a16:creationId xmlns:a16="http://schemas.microsoft.com/office/drawing/2014/main" id="{72AF7891-C9E8-AB5D-E078-645D3666D636}"/>
              </a:ext>
            </a:extLst>
          </p:cNvPr>
          <p:cNvSpPr/>
          <p:nvPr/>
        </p:nvSpPr>
        <p:spPr>
          <a:xfrm>
            <a:off x="2911033" y="312516"/>
            <a:ext cx="2176040" cy="1873576"/>
          </a:xfrm>
          <a:prstGeom prst="triangle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57C371A-96DA-F938-D01C-473E0CDFBA90}"/>
              </a:ext>
            </a:extLst>
          </p:cNvPr>
          <p:cNvSpPr txBox="1"/>
          <p:nvPr/>
        </p:nvSpPr>
        <p:spPr>
          <a:xfrm>
            <a:off x="3704474" y="869492"/>
            <a:ext cx="293926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     RSA</a:t>
            </a:r>
            <a:endParaRPr lang="fr-FR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33EFEE-D617-357A-1FB5-5EBC075685E6}"/>
              </a:ext>
            </a:extLst>
          </p:cNvPr>
          <p:cNvSpPr txBox="1"/>
          <p:nvPr/>
        </p:nvSpPr>
        <p:spPr>
          <a:xfrm>
            <a:off x="3704474" y="2831269"/>
            <a:ext cx="60753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           Encodage</a:t>
            </a:r>
            <a:endParaRPr lang="fr-FR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E66E88B-51DB-035C-8FF7-866ACB4E8F74}"/>
              </a:ext>
            </a:extLst>
          </p:cNvPr>
          <p:cNvSpPr txBox="1"/>
          <p:nvPr/>
        </p:nvSpPr>
        <p:spPr>
          <a:xfrm>
            <a:off x="3704474" y="5007833"/>
            <a:ext cx="811953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                  Alice &amp; Bob</a:t>
            </a:r>
          </a:p>
        </p:txBody>
      </p:sp>
    </p:spTree>
    <p:extLst>
      <p:ext uri="{BB962C8B-B14F-4D97-AF65-F5344CB8AC3E}">
        <p14:creationId xmlns:p14="http://schemas.microsoft.com/office/powerpoint/2010/main" val="1674414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03940DC-B7CE-F426-30C0-654000CCD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7" cy="685799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87151FB-2BEF-3526-5FE3-BCC773AF9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6407" y="497138"/>
            <a:ext cx="1402949" cy="135244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A29EE7D8-BE25-9A1E-6F3B-90C386202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5012" y="497138"/>
            <a:ext cx="1402949" cy="1352443"/>
          </a:xfrm>
          <a:prstGeom prst="rect">
            <a:avLst/>
          </a:prstGeom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65F7E93-E2F0-C97E-5D55-417CBA1A4F8C}"/>
              </a:ext>
            </a:extLst>
          </p:cNvPr>
          <p:cNvCxnSpPr>
            <a:cxnSpLocks/>
          </p:cNvCxnSpPr>
          <p:nvPr/>
        </p:nvCxnSpPr>
        <p:spPr>
          <a:xfrm rot="17163022" flipH="1">
            <a:off x="1549027" y="1638886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9455344-E8E8-9E92-0ECE-ED3F66E396B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681469" y="1637872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C8CAF81C-5AB3-636E-F617-D77E1228479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39311" y="1515568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DCB5296A-E305-895D-8C0A-14714336E228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69538" y="1391305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5FC2B7A1-5663-E831-3277-CBAD7E00FEF2}"/>
              </a:ext>
            </a:extLst>
          </p:cNvPr>
          <p:cNvCxnSpPr>
            <a:cxnSpLocks/>
          </p:cNvCxnSpPr>
          <p:nvPr/>
        </p:nvCxnSpPr>
        <p:spPr>
          <a:xfrm rot="17163022" flipH="1">
            <a:off x="1770373" y="1585335"/>
            <a:ext cx="154059" cy="215668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Accolade fermante 26">
            <a:extLst>
              <a:ext uri="{FF2B5EF4-FFF2-40B4-BE49-F238E27FC236}">
                <a16:creationId xmlns:a16="http://schemas.microsoft.com/office/drawing/2014/main" id="{9E616FB4-142A-A07C-C380-153A1F06C551}"/>
              </a:ext>
            </a:extLst>
          </p:cNvPr>
          <p:cNvSpPr/>
          <p:nvPr/>
        </p:nvSpPr>
        <p:spPr>
          <a:xfrm>
            <a:off x="8379588" y="408899"/>
            <a:ext cx="469257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8" name="Accolade fermante 27">
            <a:extLst>
              <a:ext uri="{FF2B5EF4-FFF2-40B4-BE49-F238E27FC236}">
                <a16:creationId xmlns:a16="http://schemas.microsoft.com/office/drawing/2014/main" id="{3C77989A-ABAF-6527-E9C6-6B53BE72B362}"/>
              </a:ext>
            </a:extLst>
          </p:cNvPr>
          <p:cNvSpPr/>
          <p:nvPr/>
        </p:nvSpPr>
        <p:spPr>
          <a:xfrm>
            <a:off x="8379588" y="3538261"/>
            <a:ext cx="510540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6DDDD20-E3FA-CF01-CFC6-9D167C68141F}"/>
              </a:ext>
            </a:extLst>
          </p:cNvPr>
          <p:cNvSpPr txBox="1"/>
          <p:nvPr/>
        </p:nvSpPr>
        <p:spPr>
          <a:xfrm>
            <a:off x="9082267" y="4701293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ère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139794F0-F297-9FFD-D4D2-CA649E72A603}"/>
              </a:ext>
            </a:extLst>
          </p:cNvPr>
          <p:cNvSpPr txBox="1"/>
          <p:nvPr/>
        </p:nvSpPr>
        <p:spPr>
          <a:xfrm>
            <a:off x="9082267" y="1571931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ème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D0E2BE3-E652-FCAD-7AA5-4EF99CAAFA63}"/>
              </a:ext>
            </a:extLst>
          </p:cNvPr>
          <p:cNvSpPr txBox="1"/>
          <p:nvPr/>
        </p:nvSpPr>
        <p:spPr>
          <a:xfrm>
            <a:off x="2885166" y="1262693"/>
            <a:ext cx="255390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	ElGamal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3A8B1D7-4211-982D-FFCA-3338F5EEC9BC}"/>
              </a:ext>
            </a:extLst>
          </p:cNvPr>
          <p:cNvSpPr txBox="1"/>
          <p:nvPr/>
        </p:nvSpPr>
        <p:spPr>
          <a:xfrm>
            <a:off x="2885166" y="441839"/>
            <a:ext cx="44774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	Courbes Elliptiques</a:t>
            </a:r>
          </a:p>
        </p:txBody>
      </p:sp>
    </p:spTree>
    <p:extLst>
      <p:ext uri="{BB962C8B-B14F-4D97-AF65-F5344CB8AC3E}">
        <p14:creationId xmlns:p14="http://schemas.microsoft.com/office/powerpoint/2010/main" val="183925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6185 0.25787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99" y="1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50"/>
                            </p:stCondLst>
                            <p:childTnLst>
                              <p:par>
                                <p:cTn id="5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008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30" grpId="0"/>
      <p:bldP spid="2" grpId="0"/>
      <p:bldP spid="2" grpId="1"/>
      <p:bldP spid="4" grpId="0"/>
      <p:bldP spid="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6ECB2-26CF-2B65-8061-00FAB588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3703E3-BD81-1E06-FB0D-D40AD56DA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Analogie du cadenas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71ADCA-BD52-9C6A-D829-1B3815AF0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6096000" cy="397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19613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124</Words>
  <Application>Microsoft Office PowerPoint</Application>
  <PresentationFormat>Grand écran</PresentationFormat>
  <Paragraphs>39</Paragraphs>
  <Slides>14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Thème Office</vt:lpstr>
      <vt:lpstr>Cryptographie Asymétrique</vt:lpstr>
      <vt:lpstr>Aimez-vous les équations?</vt:lpstr>
      <vt:lpstr>Aimez-vous les protocoles sécurisés?</vt:lpstr>
      <vt:lpstr>Aimez-vous l’argent?</vt:lpstr>
      <vt:lpstr>Aimez-vous Toulouse?</vt:lpstr>
      <vt:lpstr>Comment faire passer un message secret… … avec un haut-parleur?</vt:lpstr>
      <vt:lpstr>Présentation PowerPoint</vt:lpstr>
      <vt:lpstr>Présentation PowerPoint</vt:lpstr>
      <vt:lpstr>Niveau 1</vt:lpstr>
      <vt:lpstr>Envoyer un message sans connexion sécurisée</vt:lpstr>
      <vt:lpstr>Présentation PowerPoint</vt:lpstr>
      <vt:lpstr>Envoyer un message sans connexion sécurisée: Intuition</vt:lpstr>
      <vt:lpstr>Envoyer un message sans connexion sécurisée: Réalité</vt:lpstr>
      <vt:lpstr>Envoyer un message sans connexion sécurisée: 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Cryptographie Asymétrique</dc:title>
  <dc:creator>Paul Dubois</dc:creator>
  <cp:lastModifiedBy>Paul Dubois</cp:lastModifiedBy>
  <cp:revision>8</cp:revision>
  <dcterms:created xsi:type="dcterms:W3CDTF">2022-09-12T12:45:36Z</dcterms:created>
  <dcterms:modified xsi:type="dcterms:W3CDTF">2022-09-15T00:37:40Z</dcterms:modified>
</cp:coreProperties>
</file>

<file path=docProps/thumbnail.jpeg>
</file>